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74" r:id="rId4"/>
    <p:sldId id="275" r:id="rId5"/>
    <p:sldId id="287" r:id="rId6"/>
    <p:sldId id="288" r:id="rId7"/>
    <p:sldId id="289" r:id="rId8"/>
    <p:sldId id="290" r:id="rId9"/>
    <p:sldId id="291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06783-6129-834F-AEEA-CB245D0C1D9A}" type="datetimeFigureOut">
              <a:rPr lang="nl-NL" smtClean="0"/>
              <a:t>19-11-16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4C96C-8D21-1147-85AC-7B62FBC650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65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2FA2D-A17D-DB47-AE6B-97CDB0DA5F37}" type="slidenum">
              <a:rPr lang="nl-NL"/>
              <a:pPr/>
              <a:t>2</a:t>
            </a:fld>
            <a:endParaRPr lang="nl-NL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EC3C5-5424-494D-9119-7C44DBDFF4F8}" type="slidenum">
              <a:rPr lang="nl-NL"/>
              <a:pPr/>
              <a:t>3</a:t>
            </a:fld>
            <a:endParaRPr lang="nl-NL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B2652-B407-034D-9DC2-3972419196FB}" type="slidenum">
              <a:rPr lang="nl-NL"/>
              <a:pPr/>
              <a:t>4</a:t>
            </a:fld>
            <a:endParaRPr lang="nl-NL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8F873-1073-2142-9309-2A526C8353A5}" type="slidenum">
              <a:rPr lang="nl-NL"/>
              <a:pPr/>
              <a:t>5</a:t>
            </a:fld>
            <a:endParaRPr lang="nl-NL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0D79C-FC17-604C-8814-561A6FEB788B}" type="slidenum">
              <a:rPr lang="nl-NL"/>
              <a:pPr/>
              <a:t>6</a:t>
            </a:fld>
            <a:endParaRPr lang="nl-NL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1CD30-E775-4445-9608-BB62FAFD1ACF}" type="slidenum">
              <a:rPr lang="nl-NL"/>
              <a:pPr/>
              <a:t>7</a:t>
            </a:fld>
            <a:endParaRPr lang="nl-NL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E0FC3-D30F-324C-BE52-01B77DEB6E8E}" type="slidenum">
              <a:rPr lang="nl-NL"/>
              <a:pPr/>
              <a:t>8</a:t>
            </a:fld>
            <a:endParaRPr lang="nl-NL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AFD14-E2EE-384F-8080-1BBFFE564F91}" type="slidenum">
              <a:rPr lang="nl-NL"/>
              <a:pPr/>
              <a:t>9</a:t>
            </a:fld>
            <a:endParaRPr lang="nl-NL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FB9-537C-9B43-B298-FAAE36615D87}" type="datetimeFigureOut">
              <a:rPr lang="nl-NL" smtClean="0"/>
              <a:t>19-11-16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361-2526-714B-8153-519CCDACEA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24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FB9-537C-9B43-B298-FAAE36615D87}" type="datetimeFigureOut">
              <a:rPr lang="nl-NL" smtClean="0"/>
              <a:t>19-11-16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361-2526-714B-8153-519CCDACEA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9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FB9-537C-9B43-B298-FAAE36615D87}" type="datetimeFigureOut">
              <a:rPr lang="nl-NL" smtClean="0"/>
              <a:t>19-11-16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361-2526-714B-8153-519CCDACEA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74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FB9-537C-9B43-B298-FAAE36615D87}" type="datetimeFigureOut">
              <a:rPr lang="nl-NL" smtClean="0"/>
              <a:t>19-11-16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361-2526-714B-8153-519CCDACEA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32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FB9-537C-9B43-B298-FAAE36615D87}" type="datetimeFigureOut">
              <a:rPr lang="nl-NL" smtClean="0"/>
              <a:t>19-11-16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361-2526-714B-8153-519CCDACEA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1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FB9-537C-9B43-B298-FAAE36615D87}" type="datetimeFigureOut">
              <a:rPr lang="nl-NL" smtClean="0"/>
              <a:t>19-11-16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361-2526-714B-8153-519CCDACEA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98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FB9-537C-9B43-B298-FAAE36615D87}" type="datetimeFigureOut">
              <a:rPr lang="nl-NL" smtClean="0"/>
              <a:t>19-11-16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361-2526-714B-8153-519CCDACEA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83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FB9-537C-9B43-B298-FAAE36615D87}" type="datetimeFigureOut">
              <a:rPr lang="nl-NL" smtClean="0"/>
              <a:t>19-11-16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361-2526-714B-8153-519CCDACEA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35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FB9-537C-9B43-B298-FAAE36615D87}" type="datetimeFigureOut">
              <a:rPr lang="nl-NL" smtClean="0"/>
              <a:t>19-11-16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361-2526-714B-8153-519CCDACEA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83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FB9-537C-9B43-B298-FAAE36615D87}" type="datetimeFigureOut">
              <a:rPr lang="nl-NL" smtClean="0"/>
              <a:t>19-11-16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361-2526-714B-8153-519CCDACEA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71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FB9-537C-9B43-B298-FAAE36615D87}" type="datetimeFigureOut">
              <a:rPr lang="nl-NL" smtClean="0"/>
              <a:t>19-11-16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361-2526-714B-8153-519CCDACEA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53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A2FB9-537C-9B43-B298-FAAE36615D87}" type="datetimeFigureOut">
              <a:rPr lang="nl-NL" smtClean="0"/>
              <a:t>19-11-16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D361-2526-714B-8153-519CCDACEA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334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st-stof.nl/Massacultuur/index_Massacultuur.htm" TargetMode="External"/><Relationship Id="rId4" Type="http://schemas.openxmlformats.org/officeDocument/2006/relationships/hyperlink" Target="http://mediatheek.thinkquest.nl/~klb040/kunst/gastenboek_bekijken.php" TargetMode="Externa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6600"/>
                </a:solidFill>
              </a:rPr>
              <a:t>MASSACULTUUR</a:t>
            </a:r>
            <a:endParaRPr lang="nl-NL" dirty="0">
              <a:solidFill>
                <a:srgbClr val="FF6600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Postmodernisme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1402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944688"/>
          </a:xfrm>
        </p:spPr>
        <p:txBody>
          <a:bodyPr/>
          <a:lstStyle/>
          <a:p>
            <a:r>
              <a:rPr lang="nl-NL" sz="4800" b="1" dirty="0">
                <a:solidFill>
                  <a:schemeClr val="bg1"/>
                </a:solidFill>
              </a:rPr>
              <a:t>5. ZAPPEN </a:t>
            </a:r>
            <a:r>
              <a:rPr lang="nl-NL" sz="4800" b="1" dirty="0" smtClean="0">
                <a:solidFill>
                  <a:schemeClr val="bg1"/>
                </a:solidFill>
              </a:rPr>
              <a:t>DOOR </a:t>
            </a:r>
            <a:r>
              <a:rPr lang="nl-NL" sz="4800" b="1" dirty="0">
                <a:solidFill>
                  <a:schemeClr val="bg1"/>
                </a:solidFill>
              </a:rPr>
              <a:t>EEN LABYRINT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56021"/>
            <a:ext cx="8642350" cy="1752600"/>
          </a:xfrm>
        </p:spPr>
        <p:txBody>
          <a:bodyPr/>
          <a:lstStyle/>
          <a:p>
            <a:endParaRPr lang="nl-NL" sz="2400" b="1" u="sng" dirty="0">
              <a:solidFill>
                <a:srgbClr val="5F5F5F"/>
              </a:solidFill>
            </a:endParaRPr>
          </a:p>
          <a:p>
            <a:endParaRPr lang="nl-NL" sz="2400" b="1" u="sng" dirty="0">
              <a:solidFill>
                <a:srgbClr val="5F5F5F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9750" y="5300663"/>
            <a:ext cx="80645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Calisto MT" charset="0"/>
                <a:hlinkClick r:id="rId3"/>
              </a:rPr>
              <a:t>http://www.kunst-stof.nl/Massacultuur/index_Massacultuur.htm</a:t>
            </a:r>
            <a:endParaRPr lang="nl-NL">
              <a:solidFill>
                <a:schemeClr val="bg1"/>
              </a:solidFill>
              <a:latin typeface="Calisto MT" charset="0"/>
            </a:endParaRPr>
          </a:p>
          <a:p>
            <a:r>
              <a:rPr lang="nl-NL">
                <a:solidFill>
                  <a:schemeClr val="bg1"/>
                </a:solidFill>
                <a:latin typeface="Calisto MT" charset="0"/>
                <a:hlinkClick r:id="rId4"/>
              </a:rPr>
              <a:t>http://mediatheek.thinkquest.nl/~klb040/kunst/gastenboek_bekijken.php</a:t>
            </a:r>
            <a:r>
              <a:rPr lang="nl-NL">
                <a:solidFill>
                  <a:schemeClr val="bg1"/>
                </a:solidFill>
                <a:latin typeface="Calisto MT" charset="0"/>
              </a:rPr>
              <a:t> </a:t>
            </a:r>
          </a:p>
          <a:p>
            <a:endParaRPr lang="nl-NL">
              <a:solidFill>
                <a:schemeClr val="bg1"/>
              </a:solidFill>
              <a:latin typeface="Calisto MT" charset="0"/>
            </a:endParaRPr>
          </a:p>
          <a:p>
            <a:endParaRPr lang="nl-NL">
              <a:solidFill>
                <a:schemeClr val="bg1"/>
              </a:solidFill>
              <a:latin typeface="Calisto MT" charset="0"/>
            </a:endParaRPr>
          </a:p>
          <a:p>
            <a:endParaRPr lang="nl-NL">
              <a:latin typeface="Calisto MT" charset="0"/>
            </a:endParaRPr>
          </a:p>
          <a:p>
            <a:endParaRPr lang="nl-NL">
              <a:latin typeface="Calisto MT" charset="0"/>
            </a:endParaRPr>
          </a:p>
          <a:p>
            <a:endParaRPr lang="nl-NL">
              <a:latin typeface="Calisto MT" charset="0"/>
            </a:endParaRPr>
          </a:p>
        </p:txBody>
      </p:sp>
      <p:pic>
        <p:nvPicPr>
          <p:cNvPr id="5125" name="Picture 5" descr="bofil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1447800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stmodernisme_clip_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57563"/>
            <a:ext cx="1397000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30StMaryAxeImageis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57563"/>
            <a:ext cx="1455738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ilbao_jeff_koons_pup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57563"/>
            <a:ext cx="1404937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kharing_project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357563"/>
            <a:ext cx="145891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82089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4400" b="1" u="sng" dirty="0">
                <a:solidFill>
                  <a:srgbClr val="FF0000"/>
                </a:solidFill>
              </a:rPr>
              <a:t>Postmodernisme</a:t>
            </a:r>
          </a:p>
        </p:txBody>
      </p:sp>
    </p:spTree>
    <p:extLst>
      <p:ext uri="{BB962C8B-B14F-4D97-AF65-F5344CB8AC3E}">
        <p14:creationId xmlns:p14="http://schemas.microsoft.com/office/powerpoint/2010/main" val="281261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95288" y="579344"/>
            <a:ext cx="8208962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dirty="0" smtClean="0">
                <a:solidFill>
                  <a:srgbClr val="FFCC00"/>
                </a:solidFill>
                <a:latin typeface="Arial"/>
                <a:cs typeface="Arial"/>
              </a:rPr>
              <a:t>Postmodernisme (1)</a:t>
            </a:r>
          </a:p>
          <a:p>
            <a:pPr algn="ctr">
              <a:spcBef>
                <a:spcPct val="50000"/>
              </a:spcBef>
            </a:pPr>
            <a:r>
              <a:rPr lang="nl-NL" sz="2500" b="1" dirty="0" smtClean="0">
                <a:latin typeface="Arial"/>
                <a:cs typeface="Arial"/>
              </a:rPr>
              <a:t>Ontstaan</a:t>
            </a:r>
            <a:endParaRPr lang="nl-NL" sz="2500" b="1" dirty="0">
              <a:latin typeface="Arial"/>
              <a:cs typeface="Arial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95288" y="2133600"/>
            <a:ext cx="8353425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 err="1">
                <a:solidFill>
                  <a:srgbClr val="FFCC00"/>
                </a:solidFill>
                <a:latin typeface="Arial"/>
                <a:cs typeface="Arial"/>
              </a:rPr>
              <a:t>Post-modernisme</a:t>
            </a:r>
            <a:r>
              <a:rPr lang="nl-NL" dirty="0">
                <a:solidFill>
                  <a:srgbClr val="FFCC00"/>
                </a:solidFill>
                <a:latin typeface="Arial"/>
                <a:cs typeface="Arial"/>
              </a:rPr>
              <a:t>: </a:t>
            </a:r>
            <a:r>
              <a:rPr lang="nl-NL" dirty="0">
                <a:latin typeface="Arial"/>
                <a:cs typeface="Arial"/>
              </a:rPr>
              <a:t>'na het modernisme</a:t>
            </a:r>
            <a:r>
              <a:rPr lang="ja-JP" altLang="nl-NL" dirty="0">
                <a:latin typeface="Arial"/>
                <a:cs typeface="Arial"/>
              </a:rPr>
              <a:t>’</a:t>
            </a:r>
            <a:r>
              <a:rPr lang="nl-NL" dirty="0">
                <a:latin typeface="Arial"/>
                <a:cs typeface="Arial"/>
              </a:rPr>
              <a:t>. Dit betekent dat je het postmodernisme eigenlijk alleen kunt begrijpen als je iets van het modernisme weet. </a:t>
            </a:r>
          </a:p>
          <a:p>
            <a:pPr>
              <a:spcBef>
                <a:spcPct val="50000"/>
              </a:spcBef>
            </a:pPr>
            <a:endParaRPr lang="nl-NL" dirty="0" smtClean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/>
                <a:cs typeface="Arial"/>
              </a:rPr>
              <a:t>Na </a:t>
            </a:r>
            <a:r>
              <a:rPr lang="nl-NL" dirty="0">
                <a:latin typeface="Arial"/>
                <a:cs typeface="Arial"/>
              </a:rPr>
              <a:t>het modernisme is het moeilijk voor te stellen </a:t>
            </a:r>
            <a:r>
              <a:rPr lang="nl-NL" dirty="0">
                <a:solidFill>
                  <a:srgbClr val="FFCC00"/>
                </a:solidFill>
                <a:latin typeface="Arial"/>
                <a:cs typeface="Arial"/>
              </a:rPr>
              <a:t>wat de kunst nog kan betekenen</a:t>
            </a:r>
            <a:r>
              <a:rPr lang="nl-NL" dirty="0">
                <a:latin typeface="Arial"/>
                <a:cs typeface="Arial"/>
              </a:rPr>
              <a:t>. Kan er nog iets nieuws gebeuren in de kunst? Alles is toch al gedaan? Postmoderne kunstenaars zoeken dan ook helemaal niet naar iets nieuws. </a:t>
            </a:r>
          </a:p>
          <a:p>
            <a:pPr>
              <a:spcBef>
                <a:spcPct val="50000"/>
              </a:spcBef>
            </a:pPr>
            <a:endParaRPr lang="nl-NL" dirty="0" smtClean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/>
                <a:cs typeface="Arial"/>
              </a:rPr>
              <a:t>Postmoderne </a:t>
            </a:r>
            <a:r>
              <a:rPr lang="nl-NL" dirty="0">
                <a:latin typeface="Arial"/>
                <a:cs typeface="Arial"/>
              </a:rPr>
              <a:t>kunst is de kunst van het </a:t>
            </a:r>
            <a:r>
              <a:rPr lang="nl-NL" dirty="0">
                <a:solidFill>
                  <a:srgbClr val="FFCC00"/>
                </a:solidFill>
                <a:latin typeface="Arial"/>
                <a:cs typeface="Arial"/>
              </a:rPr>
              <a:t>citeren, het recyclen en het herhalen</a:t>
            </a:r>
            <a:r>
              <a:rPr lang="nl-NL" dirty="0">
                <a:latin typeface="Arial"/>
                <a:cs typeface="Arial"/>
              </a:rPr>
              <a:t>. </a:t>
            </a:r>
          </a:p>
          <a:p>
            <a:pPr>
              <a:spcBef>
                <a:spcPct val="50000"/>
              </a:spcBef>
            </a:pPr>
            <a:endParaRPr lang="nl-NL" dirty="0"/>
          </a:p>
          <a:p>
            <a:pPr>
              <a:spcBef>
                <a:spcPct val="50000"/>
              </a:spcBef>
            </a:pPr>
            <a:endParaRPr lang="nl-NL" dirty="0" smtClean="0"/>
          </a:p>
          <a:p>
            <a:pPr>
              <a:spcBef>
                <a:spcPct val="5000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256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28841" cy="4944035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nl-NL" sz="2000" b="1" dirty="0">
                <a:solidFill>
                  <a:srgbClr val="FFCC00"/>
                </a:solidFill>
              </a:rPr>
              <a:t>Kunst in het algemeen:</a:t>
            </a:r>
            <a:r>
              <a:rPr lang="nl-NL" sz="2000" dirty="0">
                <a:solidFill>
                  <a:srgbClr val="FFCC00"/>
                </a:solidFill>
              </a:rPr>
              <a:t> </a:t>
            </a:r>
            <a:r>
              <a:rPr lang="nl-NL" sz="2000" dirty="0"/>
              <a:t>hiermee wordt bedoeld dat er géén duidelijke grens ligt tussen hoge en lage kunst. Commercie dringt in beide door. </a:t>
            </a:r>
            <a:endParaRPr lang="nl-NL" sz="2000" dirty="0" smtClean="0"/>
          </a:p>
          <a:p>
            <a:pPr>
              <a:lnSpc>
                <a:spcPct val="80000"/>
              </a:lnSpc>
            </a:pPr>
            <a:r>
              <a:rPr lang="nl-NL" sz="2000" b="1" dirty="0" smtClean="0">
                <a:solidFill>
                  <a:srgbClr val="FFCC00"/>
                </a:solidFill>
              </a:rPr>
              <a:t>Lage</a:t>
            </a:r>
            <a:r>
              <a:rPr lang="nl-NL" sz="2000" b="1" dirty="0">
                <a:solidFill>
                  <a:srgbClr val="FFCC00"/>
                </a:solidFill>
              </a:rPr>
              <a:t>' kunst is populair geworden</a:t>
            </a:r>
            <a:r>
              <a:rPr lang="nl-NL" sz="2000" dirty="0">
                <a:solidFill>
                  <a:srgbClr val="FFCC00"/>
                </a:solidFill>
              </a:rPr>
              <a:t>: </a:t>
            </a:r>
            <a:r>
              <a:rPr lang="nl-NL" sz="2000" dirty="0"/>
              <a:t>popmuziek is daar het beste voorbeeld van. De komst van nieuwe media, zoals fotografie, film, televisie, video en Internet heeft het kunstlandschap definitief veranderd. Deze technologie maakt eindeloze herhaling mogelijk. </a:t>
            </a:r>
            <a:endParaRPr lang="nl-NL" sz="2000" dirty="0" smtClean="0"/>
          </a:p>
          <a:p>
            <a:pPr>
              <a:lnSpc>
                <a:spcPct val="80000"/>
              </a:lnSpc>
            </a:pPr>
            <a:r>
              <a:rPr lang="nl-NL" sz="2000" dirty="0" smtClean="0"/>
              <a:t>Postmoderne </a:t>
            </a:r>
            <a:r>
              <a:rPr lang="nl-NL" sz="2000" dirty="0"/>
              <a:t>kunst is dan ook </a:t>
            </a:r>
            <a:r>
              <a:rPr lang="nl-NL" sz="2000" b="1" dirty="0">
                <a:solidFill>
                  <a:srgbClr val="FFCC00"/>
                </a:solidFill>
              </a:rPr>
              <a:t>niet authentiek, uniek, of origineel</a:t>
            </a:r>
            <a:r>
              <a:rPr lang="nl-NL" sz="2000" dirty="0"/>
              <a:t>. Alles is immers herhaalbaar. </a:t>
            </a:r>
            <a:endParaRPr lang="nl-NL" sz="2000" dirty="0" smtClean="0"/>
          </a:p>
          <a:p>
            <a:pPr>
              <a:lnSpc>
                <a:spcPct val="80000"/>
              </a:lnSpc>
            </a:pPr>
            <a:r>
              <a:rPr lang="nl-NL" sz="2000" b="1" dirty="0" smtClean="0">
                <a:solidFill>
                  <a:srgbClr val="FFCC00"/>
                </a:solidFill>
              </a:rPr>
              <a:t>Het </a:t>
            </a:r>
            <a:r>
              <a:rPr lang="nl-NL" sz="2000" b="1" dirty="0">
                <a:solidFill>
                  <a:srgbClr val="FFCC00"/>
                </a:solidFill>
              </a:rPr>
              <a:t>door elkaar husselen </a:t>
            </a:r>
            <a:r>
              <a:rPr lang="nl-NL" sz="2000" dirty="0"/>
              <a:t>van stijl is typisch postmodern. Want het is immers postmodern om te citeren, recyclen, herhalen </a:t>
            </a:r>
            <a:endParaRPr lang="nl-NL" sz="2000" dirty="0" smtClean="0"/>
          </a:p>
          <a:p>
            <a:pPr>
              <a:lnSpc>
                <a:spcPct val="80000"/>
              </a:lnSpc>
            </a:pPr>
            <a:r>
              <a:rPr lang="nl-NL" sz="2000" b="1" dirty="0" smtClean="0">
                <a:solidFill>
                  <a:srgbClr val="FFCC00"/>
                </a:solidFill>
              </a:rPr>
              <a:t>De </a:t>
            </a:r>
            <a:r>
              <a:rPr lang="nl-NL" sz="2000" b="1" dirty="0">
                <a:solidFill>
                  <a:srgbClr val="FFCC00"/>
                </a:solidFill>
              </a:rPr>
              <a:t>kunst is verschoven</a:t>
            </a:r>
            <a:r>
              <a:rPr lang="nl-NL" sz="2000" dirty="0">
                <a:solidFill>
                  <a:srgbClr val="FFCC00"/>
                </a:solidFill>
              </a:rPr>
              <a:t> </a:t>
            </a:r>
            <a:r>
              <a:rPr lang="nl-NL" sz="2000" dirty="0"/>
              <a:t>van het museum naar de straat, de bioscoop, of de televisie en computer in de huiskamer. Dat brengt kunst onder het bereik van iedereen. </a:t>
            </a:r>
          </a:p>
          <a:p>
            <a:pPr>
              <a:lnSpc>
                <a:spcPct val="80000"/>
              </a:lnSpc>
              <a:buFontTx/>
              <a:buNone/>
            </a:pPr>
            <a:endParaRPr lang="nl-NL" sz="2000" dirty="0"/>
          </a:p>
          <a:p>
            <a:pPr>
              <a:lnSpc>
                <a:spcPct val="80000"/>
              </a:lnSpc>
              <a:buFontTx/>
              <a:buNone/>
            </a:pPr>
            <a:endParaRPr lang="nl-NL" sz="2000" dirty="0"/>
          </a:p>
        </p:txBody>
      </p:sp>
      <p:pic>
        <p:nvPicPr>
          <p:cNvPr id="4" name="Picture 7" descr="rs10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28" y="1956568"/>
            <a:ext cx="2896339" cy="28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438343"/>
            <a:ext cx="8208962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dirty="0" smtClean="0">
                <a:solidFill>
                  <a:srgbClr val="FFCC00"/>
                </a:solidFill>
                <a:latin typeface="Arial"/>
                <a:cs typeface="Arial"/>
              </a:rPr>
              <a:t>Postmodernisme (2)</a:t>
            </a:r>
          </a:p>
          <a:p>
            <a:pPr algn="ctr">
              <a:spcBef>
                <a:spcPct val="50000"/>
              </a:spcBef>
            </a:pPr>
            <a:r>
              <a:rPr lang="nl-NL" sz="2500" b="1" dirty="0" smtClean="0">
                <a:latin typeface="Arial"/>
                <a:cs typeface="Arial"/>
              </a:rPr>
              <a:t>kenmerken</a:t>
            </a:r>
            <a:endParaRPr lang="nl-NL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4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7763"/>
            <a:ext cx="8291513" cy="53609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nl-NL" sz="4000" b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nl-NL" sz="2900" dirty="0"/>
              <a:t>In de beeldende kunst valt het gebruik van vroegere stijlen en stromingen op, die men </a:t>
            </a:r>
            <a:r>
              <a:rPr lang="nl-NL" sz="2900" dirty="0" smtClean="0"/>
              <a:t>overneemt:</a:t>
            </a:r>
            <a:r>
              <a:rPr lang="nl-NL" sz="2900" dirty="0" smtClean="0">
                <a:solidFill>
                  <a:srgbClr val="FFCC00"/>
                </a:solidFill>
              </a:rPr>
              <a:t> </a:t>
            </a:r>
            <a:r>
              <a:rPr lang="nl-NL" sz="2900" dirty="0">
                <a:solidFill>
                  <a:srgbClr val="FFCC00"/>
                </a:solidFill>
              </a:rPr>
              <a:t>"citeren" </a:t>
            </a:r>
            <a:r>
              <a:rPr lang="nl-NL" sz="2900" dirty="0"/>
              <a:t>uit het werk van anderen. De schilder neemt dan het onderwerp over of de wijze van schilderen. Kunstenaars lenen ook bij de media en de commercie.</a:t>
            </a:r>
            <a:r>
              <a:rPr lang="nl-NL" sz="2900" b="1" dirty="0"/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nl-NL" sz="2900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nl-NL" sz="2900" dirty="0"/>
              <a:t>Bekende voorbeelden postmodernistische kunstenaars zijn </a:t>
            </a:r>
            <a:r>
              <a:rPr lang="nl-NL" sz="2900" dirty="0">
                <a:solidFill>
                  <a:srgbClr val="FFCC00"/>
                </a:solidFill>
              </a:rPr>
              <a:t>Rob Scholte, </a:t>
            </a:r>
            <a:r>
              <a:rPr lang="nl-NL" sz="2900" dirty="0" err="1">
                <a:solidFill>
                  <a:srgbClr val="FFCC00"/>
                </a:solidFill>
              </a:rPr>
              <a:t>Jeff</a:t>
            </a:r>
            <a:r>
              <a:rPr lang="nl-NL" sz="2900" dirty="0">
                <a:solidFill>
                  <a:srgbClr val="FFCC00"/>
                </a:solidFill>
              </a:rPr>
              <a:t> </a:t>
            </a:r>
            <a:r>
              <a:rPr lang="nl-NL" sz="2900" dirty="0" err="1">
                <a:solidFill>
                  <a:srgbClr val="FFCC00"/>
                </a:solidFill>
              </a:rPr>
              <a:t>Koons</a:t>
            </a:r>
            <a:r>
              <a:rPr lang="nl-NL" sz="2900" dirty="0">
                <a:solidFill>
                  <a:srgbClr val="FFCC00"/>
                </a:solidFill>
              </a:rPr>
              <a:t>, Keith Haring, </a:t>
            </a:r>
            <a:r>
              <a:rPr lang="nl-NL" sz="2900" dirty="0" err="1">
                <a:solidFill>
                  <a:srgbClr val="FFCC00"/>
                </a:solidFill>
              </a:rPr>
              <a:t>Damien</a:t>
            </a:r>
            <a:r>
              <a:rPr lang="nl-NL" sz="2900" dirty="0">
                <a:solidFill>
                  <a:srgbClr val="FFCC00"/>
                </a:solidFill>
              </a:rPr>
              <a:t> Hirst, Jenny </a:t>
            </a:r>
            <a:r>
              <a:rPr lang="nl-NL" sz="2900" dirty="0" err="1">
                <a:solidFill>
                  <a:srgbClr val="FFCC00"/>
                </a:solidFill>
              </a:rPr>
              <a:t>Holzer</a:t>
            </a:r>
            <a:endParaRPr lang="nl-NL" sz="2900" dirty="0">
              <a:solidFill>
                <a:srgbClr val="FFCC00"/>
              </a:solidFill>
            </a:endParaRPr>
          </a:p>
          <a:p>
            <a:pPr lvl="1">
              <a:lnSpc>
                <a:spcPct val="80000"/>
              </a:lnSpc>
            </a:pPr>
            <a:endParaRPr lang="nl-NL" sz="2900" dirty="0"/>
          </a:p>
          <a:p>
            <a:pPr lvl="1">
              <a:lnSpc>
                <a:spcPct val="80000"/>
              </a:lnSpc>
              <a:buFontTx/>
              <a:buNone/>
            </a:pPr>
            <a:endParaRPr lang="nl-NL" sz="2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579344"/>
            <a:ext cx="8208962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dirty="0" smtClean="0">
                <a:solidFill>
                  <a:srgbClr val="FFCC00"/>
                </a:solidFill>
                <a:latin typeface="Arial"/>
                <a:cs typeface="Arial"/>
              </a:rPr>
              <a:t>Postmodernisme (3)</a:t>
            </a:r>
          </a:p>
          <a:p>
            <a:pPr algn="ctr">
              <a:spcBef>
                <a:spcPct val="50000"/>
              </a:spcBef>
            </a:pPr>
            <a:r>
              <a:rPr lang="nl-NL" sz="2500" b="1" dirty="0" smtClean="0">
                <a:latin typeface="Arial"/>
                <a:cs typeface="Arial"/>
              </a:rPr>
              <a:t>Beeldende kunst</a:t>
            </a:r>
            <a:endParaRPr lang="nl-NL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40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3271" y="1420519"/>
            <a:ext cx="5549154" cy="1143000"/>
          </a:xfrm>
        </p:spPr>
        <p:txBody>
          <a:bodyPr/>
          <a:lstStyle/>
          <a:p>
            <a:r>
              <a:rPr lang="nl-NL" dirty="0" err="1">
                <a:latin typeface="Arial"/>
                <a:cs typeface="Arial"/>
              </a:rPr>
              <a:t>Jeff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 smtClean="0">
                <a:latin typeface="Arial"/>
                <a:cs typeface="Arial"/>
              </a:rPr>
              <a:t>Koons</a:t>
            </a:r>
            <a:endParaRPr lang="nl-NL" sz="2400" dirty="0">
              <a:latin typeface="Arial"/>
              <a:cs typeface="Arial"/>
            </a:endParaRPr>
          </a:p>
        </p:txBody>
      </p:sp>
      <p:pic>
        <p:nvPicPr>
          <p:cNvPr id="54277" name="Picture 5" descr="66210137-venedig-dog-jeff-koon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4279" name="Picture 7" descr="Jeff Ko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692150"/>
            <a:ext cx="2441575" cy="324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4281" name="Picture 9" descr="s4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14613"/>
            <a:ext cx="381000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265579"/>
            <a:ext cx="8208962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dirty="0" smtClean="0">
                <a:solidFill>
                  <a:srgbClr val="FFCC00"/>
                </a:solidFill>
                <a:latin typeface="Arial"/>
                <a:cs typeface="Arial"/>
              </a:rPr>
              <a:t>Postmodernisme (4)</a:t>
            </a:r>
          </a:p>
          <a:p>
            <a:pPr algn="ctr">
              <a:spcBef>
                <a:spcPct val="50000"/>
              </a:spcBef>
            </a:pPr>
            <a:r>
              <a:rPr lang="nl-NL" sz="2500" b="1" dirty="0" smtClean="0">
                <a:latin typeface="Arial"/>
                <a:cs typeface="Arial"/>
              </a:rPr>
              <a:t>Kunstenaars</a:t>
            </a:r>
            <a:endParaRPr lang="nl-NL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90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7415" y="977713"/>
            <a:ext cx="5453062" cy="1143000"/>
          </a:xfrm>
        </p:spPr>
        <p:txBody>
          <a:bodyPr/>
          <a:lstStyle/>
          <a:p>
            <a:r>
              <a:rPr lang="nl-NL" dirty="0">
                <a:latin typeface="Arial"/>
                <a:cs typeface="Arial"/>
              </a:rPr>
              <a:t>Rob </a:t>
            </a:r>
            <a:r>
              <a:rPr lang="nl-NL" dirty="0" smtClean="0">
                <a:latin typeface="Arial"/>
                <a:cs typeface="Arial"/>
              </a:rPr>
              <a:t>Scholte</a:t>
            </a:r>
            <a:endParaRPr lang="nl-NL" sz="2400" dirty="0">
              <a:latin typeface="Arial"/>
              <a:cs typeface="Arial"/>
            </a:endParaRPr>
          </a:p>
        </p:txBody>
      </p:sp>
      <p:pic>
        <p:nvPicPr>
          <p:cNvPr id="52231" name="Picture 7" descr="rs10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44625"/>
            <a:ext cx="3348037" cy="3338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2233" name="Picture 9" descr="nagasaki_scholt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6" y="2314575"/>
            <a:ext cx="4010025" cy="272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2234" name="Picture 10" descr="scholte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76650"/>
            <a:ext cx="3819525" cy="3181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48742"/>
            <a:ext cx="8208962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dirty="0" smtClean="0">
                <a:solidFill>
                  <a:srgbClr val="FFCC00"/>
                </a:solidFill>
                <a:latin typeface="Arial"/>
                <a:cs typeface="Arial"/>
              </a:rPr>
              <a:t>Postmodernisme (5)</a:t>
            </a:r>
          </a:p>
          <a:p>
            <a:pPr algn="ctr">
              <a:spcBef>
                <a:spcPct val="50000"/>
              </a:spcBef>
            </a:pPr>
            <a:r>
              <a:rPr lang="nl-NL" sz="2500" b="1" dirty="0" smtClean="0">
                <a:latin typeface="Arial"/>
                <a:cs typeface="Arial"/>
              </a:rPr>
              <a:t>Kunstenaars</a:t>
            </a:r>
            <a:endParaRPr lang="nl-NL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67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2207" y="2352675"/>
            <a:ext cx="4941793" cy="1143000"/>
          </a:xfrm>
        </p:spPr>
        <p:txBody>
          <a:bodyPr/>
          <a:lstStyle/>
          <a:p>
            <a:r>
              <a:rPr lang="nl-NL" dirty="0"/>
              <a:t>Keith </a:t>
            </a:r>
            <a:r>
              <a:rPr lang="nl-NL" dirty="0" smtClean="0"/>
              <a:t>Haring</a:t>
            </a:r>
            <a:endParaRPr lang="nl-NL" sz="24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400">
                <a:solidFill>
                  <a:schemeClr val="bg1"/>
                </a:solidFill>
              </a:rPr>
              <a:t>Een zo groot mogelijk publiek bereiken die voor iedereen begrijpelijk is</a:t>
            </a:r>
          </a:p>
          <a:p>
            <a:r>
              <a:rPr lang="nl-NL" sz="1400">
                <a:solidFill>
                  <a:schemeClr val="bg1"/>
                </a:solidFill>
              </a:rPr>
              <a:t>http://video.google.nl/videosearch?sourceid=navclient&amp;hl=nl&amp;rlz=1T4GZEZ_nlNL252NL252&amp;q=keith%20haring&amp;um=1&amp;ie=UTF-8&amp;sa=N&amp;tab=wv#</a:t>
            </a:r>
          </a:p>
        </p:txBody>
      </p:sp>
      <p:pic>
        <p:nvPicPr>
          <p:cNvPr id="56325" name="Picture 5" descr="haring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2857500" cy="393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6327" name="Picture 7" descr="1c-keith-haring-ignorancef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10075"/>
            <a:ext cx="435610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6329" name="Picture 9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20938"/>
            <a:ext cx="2693987" cy="2665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438343"/>
            <a:ext cx="8208962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dirty="0" smtClean="0">
                <a:solidFill>
                  <a:srgbClr val="FFCC00"/>
                </a:solidFill>
                <a:latin typeface="Arial"/>
                <a:cs typeface="Arial"/>
              </a:rPr>
              <a:t>Postmodernisme (6)</a:t>
            </a:r>
          </a:p>
          <a:p>
            <a:pPr algn="ctr">
              <a:spcBef>
                <a:spcPct val="50000"/>
              </a:spcBef>
            </a:pPr>
            <a:r>
              <a:rPr lang="nl-NL" sz="2500" b="1" dirty="0" smtClean="0">
                <a:latin typeface="Arial"/>
                <a:cs typeface="Arial"/>
              </a:rPr>
              <a:t>Kunstenaars</a:t>
            </a:r>
            <a:endParaRPr lang="nl-NL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35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42079"/>
            <a:ext cx="8229600" cy="1143000"/>
          </a:xfrm>
        </p:spPr>
        <p:txBody>
          <a:bodyPr/>
          <a:lstStyle/>
          <a:p>
            <a:r>
              <a:rPr lang="nl-NL" dirty="0" err="1"/>
              <a:t>Damien</a:t>
            </a:r>
            <a:r>
              <a:rPr lang="nl-NL" dirty="0"/>
              <a:t> </a:t>
            </a:r>
            <a:r>
              <a:rPr lang="nl-NL" dirty="0" smtClean="0"/>
              <a:t>Hirst</a:t>
            </a:r>
            <a:endParaRPr lang="nl-NL" sz="24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400" dirty="0">
                <a:solidFill>
                  <a:schemeClr val="bg1"/>
                </a:solidFill>
              </a:rPr>
              <a:t>Hij toont de dood </a:t>
            </a:r>
            <a:r>
              <a:rPr lang="nl-NL" sz="1400" dirty="0" smtClean="0">
                <a:solidFill>
                  <a:schemeClr val="bg1"/>
                </a:solidFill>
              </a:rPr>
              <a:t>(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8373" name="Picture 5" descr="rt_skull_hirst_070601_s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372225" y="2708275"/>
            <a:ext cx="2528888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5" name="Picture 7" descr="Damien Hir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44875"/>
            <a:ext cx="4105275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Damien Hir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49500"/>
            <a:ext cx="3017838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48742"/>
            <a:ext cx="8208962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smtClean="0">
                <a:solidFill>
                  <a:srgbClr val="FFCC00"/>
                </a:solidFill>
                <a:latin typeface="Arial"/>
                <a:cs typeface="Arial"/>
              </a:rPr>
              <a:t>Postmodernisme (7)</a:t>
            </a:r>
            <a:endParaRPr lang="nl-NL" sz="3200" b="1" dirty="0" smtClean="0">
              <a:solidFill>
                <a:srgbClr val="FFCC00"/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nl-NL" sz="2500" b="1" dirty="0" smtClean="0">
                <a:latin typeface="Arial"/>
                <a:cs typeface="Arial"/>
              </a:rPr>
              <a:t>Kunstenaars</a:t>
            </a:r>
            <a:endParaRPr lang="nl-NL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93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441</Words>
  <Application>Microsoft Macintosh PowerPoint</Application>
  <PresentationFormat>Diavoorstelling (4:3)</PresentationFormat>
  <Paragraphs>53</Paragraphs>
  <Slides>9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MASSACULTUUR</vt:lpstr>
      <vt:lpstr>5. ZAPPEN DOOR EEN LABYRINT</vt:lpstr>
      <vt:lpstr>PowerPoint-presentatie</vt:lpstr>
      <vt:lpstr>PowerPoint-presentatie</vt:lpstr>
      <vt:lpstr>PowerPoint-presentatie</vt:lpstr>
      <vt:lpstr>Jeff Koons</vt:lpstr>
      <vt:lpstr>Rob Scholte</vt:lpstr>
      <vt:lpstr>Keith Haring</vt:lpstr>
      <vt:lpstr>Damien Hirst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19</cp:revision>
  <dcterms:created xsi:type="dcterms:W3CDTF">2013-11-06T18:47:08Z</dcterms:created>
  <dcterms:modified xsi:type="dcterms:W3CDTF">2016-11-19T08:33:29Z</dcterms:modified>
</cp:coreProperties>
</file>